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0" r:id="rId5"/>
  </p:sldMasterIdLst>
  <p:sldIdLst>
    <p:sldId id="261" r:id="rId6"/>
    <p:sldId id="268" r:id="rId7"/>
    <p:sldId id="264" r:id="rId8"/>
    <p:sldId id="269" r:id="rId9"/>
    <p:sldId id="270" r:id="rId10"/>
    <p:sldId id="271" r:id="rId11"/>
    <p:sldId id="274" r:id="rId12"/>
    <p:sldId id="277" r:id="rId13"/>
    <p:sldId id="276" r:id="rId14"/>
    <p:sldId id="282" r:id="rId15"/>
    <p:sldId id="280" r:id="rId16"/>
    <p:sldId id="28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C799276D-558C-4CD0-BFFB-F27226BDF508}">
          <p14:sldIdLst>
            <p14:sldId id="261"/>
            <p14:sldId id="268"/>
            <p14:sldId id="264"/>
            <p14:sldId id="269"/>
            <p14:sldId id="270"/>
            <p14:sldId id="271"/>
            <p14:sldId id="274"/>
            <p14:sldId id="277"/>
            <p14:sldId id="276"/>
            <p14:sldId id="282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D24"/>
    <a:srgbClr val="D75823"/>
    <a:srgbClr val="008C99"/>
    <a:srgbClr val="003C75"/>
    <a:srgbClr val="E85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0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778A-32D7-4654-B186-73AA8684A7F2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A4E5-9766-474C-A63A-4169B3928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18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49906594-1B9C-F445-8778-DCDDA0C300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0924" y="2696720"/>
            <a:ext cx="5802876" cy="2975418"/>
          </a:xfrm>
          <a:prstGeom prst="rect">
            <a:avLst/>
          </a:prstGeom>
        </p:spPr>
        <p:txBody>
          <a:bodyPr/>
          <a:lstStyle>
            <a:lvl1pPr>
              <a:buNone/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pt-BR" sz="1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24C1967-AA43-B845-86EA-E8044958A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15" y="4208464"/>
            <a:ext cx="4214998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126DFE00-385C-AE4D-8DC8-633571046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9514" y="2012950"/>
            <a:ext cx="4214998" cy="2022475"/>
          </a:xfrm>
          <a:prstGeom prst="rect">
            <a:avLst/>
          </a:prstGeom>
        </p:spPr>
        <p:txBody>
          <a:bodyPr lIns="0" tIns="0" rIns="0" anchor="b" anchorCtr="0"/>
          <a:lstStyle>
            <a:lvl1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2pPr>
            <a:lvl3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4pPr>
            <a:lvl5pPr>
              <a:buNone/>
              <a:defRPr lang="pt-BR" sz="5000" kern="1200" cap="all" spc="300" baseline="0" dirty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Titulo</a:t>
            </a:r>
          </a:p>
        </p:txBody>
      </p:sp>
    </p:spTree>
    <p:extLst>
      <p:ext uri="{BB962C8B-B14F-4D97-AF65-F5344CB8AC3E}">
        <p14:creationId xmlns:p14="http://schemas.microsoft.com/office/powerpoint/2010/main" val="91018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E0FA930-F180-B64E-9CC4-D9DFCA367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4553" y="2184003"/>
            <a:ext cx="4214998" cy="63063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Espaço Reservado para Texto 14">
            <a:extLst>
              <a:ext uri="{FF2B5EF4-FFF2-40B4-BE49-F238E27FC236}">
                <a16:creationId xmlns:a16="http://schemas.microsoft.com/office/drawing/2014/main" id="{8359443B-776F-6046-AE29-4DD9EF185D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1027" y="0"/>
            <a:ext cx="4214998" cy="202247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2pPr>
            <a:lvl3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4pPr>
            <a:lvl5pPr>
              <a:buNone/>
              <a:defRPr lang="pt-BR" sz="5000" kern="1200" cap="all" spc="300" baseline="0" dirty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Titulo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98E512CE-FEAE-3249-B745-163ED0DBC1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475" y="3264696"/>
            <a:ext cx="2939284" cy="2842542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pt-BR" dirty="0"/>
          </a:p>
        </p:txBody>
      </p:sp>
      <p:sp>
        <p:nvSpPr>
          <p:cNvPr id="9" name="Espaço Reservado para Imagem 5">
            <a:extLst>
              <a:ext uri="{FF2B5EF4-FFF2-40B4-BE49-F238E27FC236}">
                <a16:creationId xmlns:a16="http://schemas.microsoft.com/office/drawing/2014/main" id="{15DCFC16-E997-B947-B368-513443BF2F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0514" y="2184002"/>
            <a:ext cx="3633458" cy="3923235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pt-BR" dirty="0"/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A9CB5C5C-C8A8-A74D-9156-884E8E3991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4553" y="3125345"/>
            <a:ext cx="4214998" cy="2503930"/>
          </a:xfrm>
          <a:prstGeom prst="rect">
            <a:avLst/>
          </a:prstGeom>
        </p:spPr>
        <p:txBody>
          <a:bodyPr/>
          <a:lstStyle>
            <a:lvl1pPr>
              <a:buNone/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pt-BR" sz="1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8819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778A-32D7-4654-B186-73AA8684A7F2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A4E5-9766-474C-A63A-4169B3928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11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49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22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3ACF52-7DB5-D149-A83B-4C7940579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86453" y="1122363"/>
            <a:ext cx="4214998" cy="2387600"/>
          </a:xfrm>
        </p:spPr>
        <p:txBody>
          <a:bodyPr lIns="0" tIns="0" rIns="0" bIns="0" anchor="b"/>
          <a:lstStyle>
            <a:lvl1pPr algn="l">
              <a:defRPr lang="en-US" sz="5400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0F989B6-2F03-E142-9820-9488A8647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453" y="3602038"/>
            <a:ext cx="4214998" cy="1655762"/>
          </a:xfrm>
        </p:spPr>
        <p:txBody>
          <a:bodyPr lIns="0" tIns="0" rIns="0" bIns="0"/>
          <a:lstStyle>
            <a:lvl1pPr marL="0" indent="0" algn="l"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5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3ACF52-7DB5-D149-A83B-4C7940579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86453" y="1122363"/>
            <a:ext cx="4214998" cy="2387600"/>
          </a:xfrm>
        </p:spPr>
        <p:txBody>
          <a:bodyPr lIns="0" tIns="0" rIns="0" bIns="0" anchor="b"/>
          <a:lstStyle>
            <a:lvl1pPr algn="l">
              <a:defRPr lang="en-US" sz="5400" kern="1200" cap="all" spc="300" baseline="0" dirty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0F989B6-2F03-E142-9820-9488A8647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453" y="3602038"/>
            <a:ext cx="4214998" cy="1655762"/>
          </a:xfrm>
        </p:spPr>
        <p:txBody>
          <a:bodyPr lIns="0" tIns="0" rIns="0" bIns="0"/>
          <a:lstStyle>
            <a:lvl1pPr marL="0" indent="0" algn="l"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6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3ACF52-7DB5-D149-A83B-4C7940579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86453" y="1122363"/>
            <a:ext cx="4214998" cy="2387600"/>
          </a:xfrm>
        </p:spPr>
        <p:txBody>
          <a:bodyPr lIns="0" tIns="0" rIns="0" bIns="0" anchor="b"/>
          <a:lstStyle>
            <a:lvl1pPr algn="l">
              <a:defRPr lang="en-US" sz="5400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0F989B6-2F03-E142-9820-9488A8647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453" y="3602038"/>
            <a:ext cx="4214998" cy="1655762"/>
          </a:xfrm>
        </p:spPr>
        <p:txBody>
          <a:bodyPr lIns="0" tIns="0" rIns="0" bIns="0"/>
          <a:lstStyle>
            <a:lvl1pPr marL="0" indent="0" algn="l"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59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3ACF52-7DB5-D149-A83B-4C7940579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86453" y="1122363"/>
            <a:ext cx="4214998" cy="2387600"/>
          </a:xfrm>
        </p:spPr>
        <p:txBody>
          <a:bodyPr lIns="0" tIns="0" rIns="0" bIns="0" anchor="b"/>
          <a:lstStyle>
            <a:lvl1pPr algn="l">
              <a:defRPr lang="en-US" sz="5400" kern="1200" cap="all" spc="300" baseline="0" dirty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0F989B6-2F03-E142-9820-9488A8647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453" y="3602038"/>
            <a:ext cx="4214998" cy="1655762"/>
          </a:xfrm>
        </p:spPr>
        <p:txBody>
          <a:bodyPr lIns="0" tIns="0" rIns="0" bIns="0"/>
          <a:lstStyle>
            <a:lvl1pPr marL="0" indent="0" algn="l"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7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896F294-34BA-7A43-B953-E6D2C6B165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0924" y="2696720"/>
            <a:ext cx="5802876" cy="2975418"/>
          </a:xfrm>
        </p:spPr>
        <p:txBody>
          <a:bodyPr/>
          <a:lstStyle>
            <a:lvl1pPr>
              <a:buNone/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pt-BR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pt-BR" sz="1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8AD51CF-1F89-074C-9B52-F3D9E6A47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15" y="4208464"/>
            <a:ext cx="4214998" cy="1655762"/>
          </a:xfrm>
        </p:spPr>
        <p:txBody>
          <a:bodyPr lIns="0" tIns="0" rIns="0" bIns="0"/>
          <a:lstStyle>
            <a:lvl1pPr marL="0" indent="0" algn="l"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0AA4FBC-7693-3149-89B5-ED222157B1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9514" y="2012950"/>
            <a:ext cx="4214998" cy="2022475"/>
          </a:xfrm>
        </p:spPr>
        <p:txBody>
          <a:bodyPr lIns="0" tIns="0" rIns="0" anchor="b" anchorCtr="0"/>
          <a:lstStyle>
            <a:lvl1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2pPr>
            <a:lvl3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4pPr>
            <a:lvl5pPr>
              <a:buNone/>
              <a:defRPr lang="pt-BR" sz="5000" kern="1200" cap="all" spc="300" baseline="0" dirty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Titulo</a:t>
            </a:r>
          </a:p>
        </p:txBody>
      </p:sp>
    </p:spTree>
    <p:extLst>
      <p:ext uri="{BB962C8B-B14F-4D97-AF65-F5344CB8AC3E}">
        <p14:creationId xmlns:p14="http://schemas.microsoft.com/office/powerpoint/2010/main" val="17954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A778A-32D7-4654-B186-73AA8684A7F2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EA4E5-9766-474C-A63A-4169B3928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76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B900FC1-6D64-0F42-970C-C9AAE3DCC0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3022600" cy="19304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2266712-8A9F-724A-B0BA-580D2AAE59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86963" y="5864226"/>
            <a:ext cx="1827536" cy="63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9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slide" Target="slide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ADFD4E3-5EC9-D64F-A132-8A1D45FB7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pt-BR" dirty="0"/>
              <a:t>P.I.E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sz="2800" dirty="0"/>
              <a:t>Portal integrado Emergência</a:t>
            </a:r>
          </a:p>
        </p:txBody>
      </p:sp>
    </p:spTree>
    <p:extLst>
      <p:ext uri="{BB962C8B-B14F-4D97-AF65-F5344CB8AC3E}">
        <p14:creationId xmlns:p14="http://schemas.microsoft.com/office/powerpoint/2010/main" val="642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28836D06-4349-DC20-66DE-D8CBFD7E2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55" y="3342085"/>
            <a:ext cx="3947870" cy="349964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04DDFA2-DDD1-0CF0-E3FE-D01BA3BF3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99" y="3342085"/>
            <a:ext cx="3519931" cy="35928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820547C-1472-CDC7-B54A-1AF377AAEE5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t="14249" r="21988" b="15088"/>
          <a:stretch/>
        </p:blipFill>
        <p:spPr>
          <a:xfrm>
            <a:off x="2447563" y="2181782"/>
            <a:ext cx="2498591" cy="467621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D248FC-8C8A-08CD-4CFF-C578D045CC5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t="14249" r="21988" b="15088"/>
          <a:stretch/>
        </p:blipFill>
        <p:spPr>
          <a:xfrm>
            <a:off x="-9424" y="2181783"/>
            <a:ext cx="2498591" cy="4676217"/>
          </a:xfrm>
          <a:prstGeom prst="rect">
            <a:avLst/>
          </a:prstGeom>
        </p:spPr>
      </p:pic>
      <p:sp>
        <p:nvSpPr>
          <p:cNvPr id="8" name="Espaço Reservado para Texto 2"/>
          <p:cNvSpPr txBox="1">
            <a:spLocks/>
          </p:cNvSpPr>
          <p:nvPr/>
        </p:nvSpPr>
        <p:spPr>
          <a:xfrm>
            <a:off x="3926760" y="0"/>
            <a:ext cx="4214998" cy="659342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P.I.E</a:t>
            </a:r>
          </a:p>
        </p:txBody>
      </p:sp>
      <p:sp>
        <p:nvSpPr>
          <p:cNvPr id="9" name="Subtítulo 1"/>
          <p:cNvSpPr txBox="1">
            <a:spLocks/>
          </p:cNvSpPr>
          <p:nvPr/>
        </p:nvSpPr>
        <p:spPr>
          <a:xfrm>
            <a:off x="4652893" y="553185"/>
            <a:ext cx="2886213" cy="56736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CRIÇÃO E APROVAÇÃO DE DT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66131" y="1378395"/>
            <a:ext cx="10412927" cy="659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cap="all" spc="300" dirty="0"/>
              <a:t>Além de realizar o armazenamento e consulta das incidências o </a:t>
            </a:r>
            <a:r>
              <a:rPr lang="pt-BR" cap="all" spc="300" dirty="0" err="1"/>
              <a:t>p.i.e</a:t>
            </a:r>
            <a:r>
              <a:rPr lang="pt-BR" cap="all" spc="300" dirty="0"/>
              <a:t> também realiza fluxos de criação e aprovação de DT.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D95EA6-6E12-9CFA-7DC6-A5111636B08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1264" y="2756791"/>
            <a:ext cx="2085948" cy="35939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3704A73-845B-518A-F754-0FFF2C02A69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58" y="2757897"/>
            <a:ext cx="2084400" cy="3592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1F81F72-F83B-0B14-852F-B8D9232FA41F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019586" y="3544865"/>
            <a:ext cx="2884338" cy="216700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0224F0C-696A-3305-488E-B0A3B9D4411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526834" y="3557390"/>
            <a:ext cx="3335314" cy="216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23" y="2869269"/>
            <a:ext cx="2448309" cy="3807729"/>
          </a:xfrm>
          <a:prstGeom prst="rect">
            <a:avLst/>
          </a:prstGeom>
        </p:spPr>
      </p:pic>
      <p:sp>
        <p:nvSpPr>
          <p:cNvPr id="8" name="Espaço Reservado para Texto 2"/>
          <p:cNvSpPr txBox="1">
            <a:spLocks/>
          </p:cNvSpPr>
          <p:nvPr/>
        </p:nvSpPr>
        <p:spPr>
          <a:xfrm>
            <a:off x="3926760" y="0"/>
            <a:ext cx="4214998" cy="659342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P.I.E</a:t>
            </a:r>
          </a:p>
        </p:txBody>
      </p:sp>
      <p:sp>
        <p:nvSpPr>
          <p:cNvPr id="9" name="Subtítulo 1"/>
          <p:cNvSpPr txBox="1">
            <a:spLocks/>
          </p:cNvSpPr>
          <p:nvPr/>
        </p:nvSpPr>
        <p:spPr>
          <a:xfrm>
            <a:off x="4867398" y="843922"/>
            <a:ext cx="2333722" cy="27662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Viabilidade econômica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646623" y="1299609"/>
            <a:ext cx="36801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cap="all" spc="300" dirty="0">
                <a:solidFill>
                  <a:srgbClr val="EF8D24"/>
                </a:solidFill>
              </a:rPr>
              <a:t>Investimento.</a:t>
            </a:r>
          </a:p>
          <a:p>
            <a:endParaRPr lang="pt-BR" cap="all" spc="300" dirty="0">
              <a:solidFill>
                <a:srgbClr val="EF8D24"/>
              </a:solidFill>
            </a:endParaRPr>
          </a:p>
          <a:p>
            <a:r>
              <a:rPr lang="pt-BR" cap="all" spc="300" dirty="0">
                <a:solidFill>
                  <a:srgbClr val="EF8D24"/>
                </a:solidFill>
              </a:rPr>
              <a:t>2x usuários/mês</a:t>
            </a:r>
          </a:p>
          <a:p>
            <a:r>
              <a:rPr lang="pt-BR" cap="all" spc="300" dirty="0">
                <a:solidFill>
                  <a:srgbClr val="EF8D24"/>
                </a:solidFill>
              </a:rPr>
              <a:t>Total de R$ 256</a:t>
            </a:r>
            <a:endParaRPr lang="pt-BR" sz="1200" cap="all" spc="300" dirty="0">
              <a:solidFill>
                <a:srgbClr val="EF8D24"/>
              </a:solidFill>
            </a:endParaRPr>
          </a:p>
          <a:p>
            <a:endParaRPr lang="pt-BR" sz="1200" cap="all" spc="300" dirty="0">
              <a:solidFill>
                <a:srgbClr val="EF8D24"/>
              </a:solidFill>
            </a:endParaRPr>
          </a:p>
          <a:p>
            <a:r>
              <a:rPr lang="pt-BR" sz="1200" cap="all" spc="300" dirty="0">
                <a:solidFill>
                  <a:srgbClr val="EF8D24"/>
                </a:solidFill>
              </a:rPr>
              <a:t>Pré-requisito: PACOTE OFFICE 365</a:t>
            </a:r>
            <a:endParaRPr lang="pt-BR" cap="all" spc="300" dirty="0">
              <a:solidFill>
                <a:srgbClr val="EF8D24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701802" y="1299609"/>
            <a:ext cx="46917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cap="all" spc="300" dirty="0">
                <a:solidFill>
                  <a:srgbClr val="EF8D24"/>
                </a:solidFill>
              </a:rPr>
              <a:t>Retorno</a:t>
            </a:r>
          </a:p>
          <a:p>
            <a:endParaRPr lang="pt-BR" cap="all" spc="300" dirty="0">
              <a:solidFill>
                <a:srgbClr val="EF8D24"/>
              </a:solidFill>
            </a:endParaRPr>
          </a:p>
          <a:p>
            <a:r>
              <a:rPr lang="pt-BR" b="1" cap="all" spc="300" dirty="0">
                <a:solidFill>
                  <a:srgbClr val="EF8D24"/>
                </a:solidFill>
                <a:highlight>
                  <a:srgbClr val="C0C0C0"/>
                </a:highlight>
              </a:rPr>
              <a:t>Apenas com um </a:t>
            </a:r>
            <a:r>
              <a:rPr lang="pt-BR" cap="all" spc="300" dirty="0">
                <a:solidFill>
                  <a:srgbClr val="EF8D24"/>
                </a:solidFill>
              </a:rPr>
              <a:t>exemplo</a:t>
            </a:r>
          </a:p>
          <a:p>
            <a:r>
              <a:rPr lang="pt-BR" cap="all" spc="300" dirty="0">
                <a:solidFill>
                  <a:srgbClr val="EF8D24"/>
                </a:solidFill>
              </a:rPr>
              <a:t>citado,</a:t>
            </a:r>
          </a:p>
          <a:p>
            <a:r>
              <a:rPr lang="pt-BR" cap="all" spc="300" dirty="0">
                <a:solidFill>
                  <a:srgbClr val="EF8D24"/>
                </a:solidFill>
              </a:rPr>
              <a:t>foi </a:t>
            </a:r>
            <a:r>
              <a:rPr lang="pt-BR" b="1" cap="all" spc="300" dirty="0">
                <a:solidFill>
                  <a:srgbClr val="EF8D24"/>
                </a:solidFill>
                <a:highlight>
                  <a:srgbClr val="C0C0C0"/>
                </a:highlight>
              </a:rPr>
              <a:t>recuperado</a:t>
            </a:r>
            <a:r>
              <a:rPr lang="pt-BR" cap="all" spc="300" dirty="0">
                <a:solidFill>
                  <a:srgbClr val="EF8D24"/>
                </a:solidFill>
              </a:rPr>
              <a:t> um valor de </a:t>
            </a:r>
          </a:p>
          <a:p>
            <a:endParaRPr lang="pt-BR" cap="all" spc="300" dirty="0">
              <a:solidFill>
                <a:srgbClr val="EF8D24"/>
              </a:solidFill>
            </a:endParaRPr>
          </a:p>
          <a:p>
            <a:r>
              <a:rPr lang="pt-BR" b="1" cap="all" spc="300" dirty="0">
                <a:solidFill>
                  <a:srgbClr val="EF8D24"/>
                </a:solidFill>
                <a:highlight>
                  <a:srgbClr val="C0C0C0"/>
                </a:highlight>
              </a:rPr>
              <a:t>R$ 17.784,32</a:t>
            </a:r>
          </a:p>
          <a:p>
            <a:endParaRPr lang="pt-BR" b="1" cap="all" spc="300" dirty="0">
              <a:solidFill>
                <a:srgbClr val="EF8D24"/>
              </a:solidFill>
            </a:endParaRPr>
          </a:p>
          <a:p>
            <a:r>
              <a:rPr lang="pt-BR" cap="all" spc="300" dirty="0">
                <a:solidFill>
                  <a:srgbClr val="EF8D24"/>
                </a:solidFill>
              </a:rPr>
              <a:t>O equivalente a aproximadamente 6 anos de</a:t>
            </a:r>
          </a:p>
          <a:p>
            <a:r>
              <a:rPr lang="pt-BR" cap="all" spc="300" dirty="0">
                <a:solidFill>
                  <a:srgbClr val="EF8D24"/>
                </a:solidFill>
              </a:rPr>
              <a:t>assinatura do P.I.E</a:t>
            </a:r>
          </a:p>
          <a:p>
            <a:endParaRPr lang="pt-BR" cap="all" spc="300" dirty="0">
              <a:solidFill>
                <a:srgbClr val="EF8D24"/>
              </a:solidFill>
            </a:endParaRPr>
          </a:p>
          <a:p>
            <a:r>
              <a:rPr lang="pt-BR" cap="all" spc="300" dirty="0">
                <a:solidFill>
                  <a:srgbClr val="EF8D24"/>
                </a:solidFill>
              </a:rPr>
              <a:t>esse retorno é contínuo, com um valor praticamente imensurável</a:t>
            </a:r>
          </a:p>
          <a:p>
            <a:r>
              <a:rPr lang="pt-BR" cap="all" spc="300" dirty="0">
                <a:solidFill>
                  <a:srgbClr val="EF8D24"/>
                </a:solidFill>
              </a:rPr>
              <a:t>Dos serviços recuperados.</a:t>
            </a:r>
          </a:p>
        </p:txBody>
      </p:sp>
    </p:spTree>
    <p:extLst>
      <p:ext uri="{BB962C8B-B14F-4D97-AF65-F5344CB8AC3E}">
        <p14:creationId xmlns:p14="http://schemas.microsoft.com/office/powerpoint/2010/main" val="305536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 txBox="1">
            <a:spLocks/>
          </p:cNvSpPr>
          <p:nvPr/>
        </p:nvSpPr>
        <p:spPr>
          <a:xfrm>
            <a:off x="3926760" y="0"/>
            <a:ext cx="4214998" cy="659342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P.I.E</a:t>
            </a:r>
          </a:p>
        </p:txBody>
      </p:sp>
      <p:sp>
        <p:nvSpPr>
          <p:cNvPr id="8" name="Subtítulo 1"/>
          <p:cNvSpPr txBox="1">
            <a:spLocks/>
          </p:cNvSpPr>
          <p:nvPr/>
        </p:nvSpPr>
        <p:spPr>
          <a:xfrm>
            <a:off x="4867398" y="846667"/>
            <a:ext cx="2333722" cy="27387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FUTURAS OPORTUNIDADES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71425" y="2373392"/>
            <a:ext cx="753913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cap="all" spc="300" dirty="0">
                <a:solidFill>
                  <a:srgbClr val="EF8D24"/>
                </a:solidFill>
              </a:rPr>
              <a:t>Visto a fácil utilização do aplicativo, </a:t>
            </a:r>
          </a:p>
          <a:p>
            <a:pPr algn="just">
              <a:lnSpc>
                <a:spcPct val="150000"/>
              </a:lnSpc>
            </a:pPr>
            <a:r>
              <a:rPr lang="pt-BR" cap="all" spc="300" dirty="0">
                <a:solidFill>
                  <a:srgbClr val="EF8D24"/>
                </a:solidFill>
              </a:rPr>
              <a:t>É Uma ótima oportunidade para outras áreas se integrarem a ele e diminuir a falta de informação do fechamento de alguns serviços.</a:t>
            </a:r>
          </a:p>
        </p:txBody>
      </p:sp>
    </p:spTree>
    <p:extLst>
      <p:ext uri="{BB962C8B-B14F-4D97-AF65-F5344CB8AC3E}">
        <p14:creationId xmlns:p14="http://schemas.microsoft.com/office/powerpoint/2010/main" val="18020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349" y="1824038"/>
            <a:ext cx="2381250" cy="406621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70E6979-5171-0603-24B8-880EC4D04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t="14249" r="21988" b="15088"/>
          <a:stretch/>
        </p:blipFill>
        <p:spPr>
          <a:xfrm>
            <a:off x="6703765" y="1145874"/>
            <a:ext cx="2857568" cy="5348057"/>
          </a:xfrm>
          <a:prstGeom prst="rect">
            <a:avLst/>
          </a:prstGeom>
        </p:spPr>
      </p:pic>
      <p:sp>
        <p:nvSpPr>
          <p:cNvPr id="4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3926760" y="0"/>
            <a:ext cx="4214998" cy="659342"/>
          </a:xfrm>
        </p:spPr>
        <p:txBody>
          <a:bodyPr/>
          <a:lstStyle/>
          <a:p>
            <a:pPr algn="ctr"/>
            <a:r>
              <a:rPr lang="pt-BR" dirty="0"/>
              <a:t>P.I.E</a:t>
            </a:r>
          </a:p>
        </p:txBody>
      </p:sp>
      <p:sp>
        <p:nvSpPr>
          <p:cNvPr id="5" name="Subtítulo 1"/>
          <p:cNvSpPr txBox="1">
            <a:spLocks/>
          </p:cNvSpPr>
          <p:nvPr/>
        </p:nvSpPr>
        <p:spPr>
          <a:xfrm>
            <a:off x="4867398" y="700749"/>
            <a:ext cx="2333722" cy="27662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APP Emergência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76" y="1824038"/>
            <a:ext cx="2393902" cy="4066217"/>
          </a:xfrm>
          <a:prstGeom prst="rect">
            <a:avLst/>
          </a:prstGeom>
          <a:effectLst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A084A0-F0A1-ADCC-9FAD-A9FD418EE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t="14249" r="21988" b="15088"/>
          <a:stretch/>
        </p:blipFill>
        <p:spPr>
          <a:xfrm>
            <a:off x="2398049" y="1145875"/>
            <a:ext cx="2857568" cy="53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3926760" y="0"/>
            <a:ext cx="4214998" cy="659342"/>
          </a:xfrm>
        </p:spPr>
        <p:txBody>
          <a:bodyPr/>
          <a:lstStyle/>
          <a:p>
            <a:pPr algn="ctr"/>
            <a:r>
              <a:rPr lang="pt-BR" dirty="0"/>
              <a:t>P.I.E</a:t>
            </a:r>
          </a:p>
        </p:txBody>
      </p:sp>
      <p:sp>
        <p:nvSpPr>
          <p:cNvPr id="5" name="Subtítulo 1"/>
          <p:cNvSpPr txBox="1">
            <a:spLocks/>
          </p:cNvSpPr>
          <p:nvPr/>
        </p:nvSpPr>
        <p:spPr>
          <a:xfrm>
            <a:off x="4867398" y="700749"/>
            <a:ext cx="2333722" cy="27662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O que é?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07556" y="2799181"/>
            <a:ext cx="10528267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Melhor rastreabilidade interna dos serviços prestados.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Uma forma de consulta completa, com fotos do serviço executado, nome do executante, e um acesso único</a:t>
            </a:r>
          </a:p>
          <a:p>
            <a:pPr>
              <a:lnSpc>
                <a:spcPct val="150000"/>
              </a:lnSpc>
            </a:pPr>
            <a:r>
              <a:rPr lang="pt-BR" dirty="0"/>
              <a:t>(não depende de um </a:t>
            </a:r>
            <a:r>
              <a:rPr lang="pt-BR" dirty="0" err="1"/>
              <a:t>Pré</a:t>
            </a:r>
            <a:r>
              <a:rPr lang="pt-BR" dirty="0"/>
              <a:t>-cadastro do colaborador)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 Integridade e integração com o fluxo dos procedimentos.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Visionar o eletricista o potencial de retorno com os serviços prestados em campo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Partilhar de forma dinâmica todas as informações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/>
              <a:t>Foi criado o P.I.E (Portal Integrado Emergência)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695CDD-88B0-B856-1E49-A9E88FA9CEF8}"/>
              </a:ext>
            </a:extLst>
          </p:cNvPr>
          <p:cNvSpPr/>
          <p:nvPr/>
        </p:nvSpPr>
        <p:spPr>
          <a:xfrm>
            <a:off x="1903956" y="977370"/>
            <a:ext cx="88075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000" dirty="0"/>
              <a:t>Impulsionado pela divergência no fechamento das incidências de MT, tornou-se necessário uma alternativa aos meios oficiais para consulta dos fechamentos dos serviços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5ED6FAF-D73A-DF5A-3A84-CF12505C97B2}"/>
              </a:ext>
            </a:extLst>
          </p:cNvPr>
          <p:cNvSpPr/>
          <p:nvPr/>
        </p:nvSpPr>
        <p:spPr>
          <a:xfrm>
            <a:off x="607556" y="2314351"/>
            <a:ext cx="29833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>
                <a:ln w="0"/>
                <a:solidFill>
                  <a:schemeClr val="tx1"/>
                </a:solidFill>
              </a:rPr>
              <a:t>Baseado nessas premissas:</a:t>
            </a:r>
          </a:p>
        </p:txBody>
      </p:sp>
    </p:spTree>
    <p:extLst>
      <p:ext uri="{BB962C8B-B14F-4D97-AF65-F5344CB8AC3E}">
        <p14:creationId xmlns:p14="http://schemas.microsoft.com/office/powerpoint/2010/main" val="4151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3926760" y="0"/>
            <a:ext cx="4214998" cy="659342"/>
          </a:xfrm>
        </p:spPr>
        <p:txBody>
          <a:bodyPr/>
          <a:lstStyle/>
          <a:p>
            <a:pPr algn="ctr"/>
            <a:r>
              <a:rPr lang="pt-BR" dirty="0"/>
              <a:t>P.I.E</a:t>
            </a:r>
          </a:p>
        </p:txBody>
      </p:sp>
      <p:sp>
        <p:nvSpPr>
          <p:cNvPr id="5" name="Subtítulo 1"/>
          <p:cNvSpPr txBox="1">
            <a:spLocks/>
          </p:cNvSpPr>
          <p:nvPr/>
        </p:nvSpPr>
        <p:spPr>
          <a:xfrm>
            <a:off x="4867398" y="700749"/>
            <a:ext cx="2333722" cy="27662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O que é?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36585" y="1818693"/>
            <a:ext cx="113049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P.I.E é um App baseado em </a:t>
            </a:r>
            <a:r>
              <a:rPr lang="pt-BR" dirty="0" err="1"/>
              <a:t>PowerAPPS</a:t>
            </a:r>
            <a:r>
              <a:rPr lang="pt-BR" dirty="0"/>
              <a:t>, onde seus dados ficam armazenadas em uma lista de um site Sharepoint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Podendo ser armazenados até 25,6T (</a:t>
            </a:r>
            <a:r>
              <a:rPr lang="pt-BR" dirty="0" err="1"/>
              <a:t>Terabyte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 como principal característica a facilidade de busca pelas informações armazenadas nele. Já que pode ser usado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 todos</a:t>
            </a:r>
          </a:p>
          <a:p>
            <a:r>
              <a:rPr lang="pt-BR" dirty="0"/>
              <a:t>no celular e no computador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5" y="3573019"/>
            <a:ext cx="6071298" cy="29846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366000" y="4021667"/>
            <a:ext cx="4743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 momento de montagem dessa apresentação </a:t>
            </a:r>
          </a:p>
          <a:p>
            <a:r>
              <a:rPr lang="pt-BR" dirty="0"/>
              <a:t>29/06/2022 temos 917 incidências no APP.</a:t>
            </a:r>
          </a:p>
          <a:p>
            <a:endParaRPr lang="pt-BR" dirty="0"/>
          </a:p>
          <a:p>
            <a:r>
              <a:rPr lang="pt-BR" dirty="0"/>
              <a:t>Em média 27 preenchimentos por dia contando</a:t>
            </a:r>
          </a:p>
          <a:p>
            <a:r>
              <a:rPr lang="pt-BR" dirty="0"/>
              <a:t>contando com todas as bases. (Muriqui, Angra e </a:t>
            </a:r>
          </a:p>
          <a:p>
            <a:r>
              <a:rPr lang="pt-BR" dirty="0"/>
              <a:t>Paraty)</a:t>
            </a:r>
          </a:p>
        </p:txBody>
      </p:sp>
    </p:spTree>
    <p:extLst>
      <p:ext uri="{BB962C8B-B14F-4D97-AF65-F5344CB8AC3E}">
        <p14:creationId xmlns:p14="http://schemas.microsoft.com/office/powerpoint/2010/main" val="260114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C9A430E2-F88F-53EA-B7C0-1DB0F8D0EFF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t="14249" r="21988" b="15088"/>
          <a:stretch/>
        </p:blipFill>
        <p:spPr>
          <a:xfrm>
            <a:off x="9629337" y="1432221"/>
            <a:ext cx="2498591" cy="4676217"/>
          </a:xfrm>
          <a:prstGeom prst="rect">
            <a:avLst/>
          </a:prstGeom>
        </p:spPr>
      </p:pic>
      <p:pic>
        <p:nvPicPr>
          <p:cNvPr id="13" name="Imagem 1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31032" y="2004743"/>
            <a:ext cx="2095200" cy="3596400"/>
          </a:xfrm>
          <a:prstGeom prst="rect">
            <a:avLst/>
          </a:prstGeom>
        </p:spPr>
      </p:pic>
      <p:pic>
        <p:nvPicPr>
          <p:cNvPr id="9" name="Imagem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19777" y="2033239"/>
            <a:ext cx="2095200" cy="3596400"/>
          </a:xfrm>
          <a:prstGeom prst="rect">
            <a:avLst/>
          </a:prstGeom>
        </p:spPr>
      </p:pic>
      <p:pic>
        <p:nvPicPr>
          <p:cNvPr id="8" name="Imagem 7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98564" y="2000692"/>
            <a:ext cx="2095200" cy="35964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078B4B1-FB9B-CE63-B0C3-3D01574521B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t="14249" r="21988" b="15088"/>
          <a:stretch/>
        </p:blipFill>
        <p:spPr>
          <a:xfrm>
            <a:off x="3618102" y="1443839"/>
            <a:ext cx="2498591" cy="467621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EFA3F7E-C3F6-A366-22BA-3A911869D1E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t="14249" r="21988" b="15088"/>
          <a:stretch/>
        </p:blipFill>
        <p:spPr>
          <a:xfrm>
            <a:off x="6623719" y="1443838"/>
            <a:ext cx="2498591" cy="467621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B243C80-6716-C5EF-C86B-682B436F927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t="14249" r="21988" b="15088"/>
          <a:stretch/>
        </p:blipFill>
        <p:spPr>
          <a:xfrm>
            <a:off x="462754" y="1488898"/>
            <a:ext cx="2498591" cy="467621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83" y="2081213"/>
            <a:ext cx="2095520" cy="3595731"/>
          </a:xfrm>
          <a:prstGeom prst="rect">
            <a:avLst/>
          </a:prstGeom>
        </p:spPr>
      </p:pic>
      <p:sp>
        <p:nvSpPr>
          <p:cNvPr id="4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4009194" y="82218"/>
            <a:ext cx="4214998" cy="622958"/>
          </a:xfrm>
        </p:spPr>
        <p:txBody>
          <a:bodyPr/>
          <a:lstStyle/>
          <a:p>
            <a:pPr algn="ctr"/>
            <a:r>
              <a:rPr lang="pt-BR" dirty="0"/>
              <a:t>P.I.E</a:t>
            </a:r>
          </a:p>
        </p:txBody>
      </p:sp>
      <p:sp>
        <p:nvSpPr>
          <p:cNvPr id="5" name="Subtítulo 1"/>
          <p:cNvSpPr txBox="1">
            <a:spLocks/>
          </p:cNvSpPr>
          <p:nvPr/>
        </p:nvSpPr>
        <p:spPr>
          <a:xfrm>
            <a:off x="4520058" y="1247015"/>
            <a:ext cx="3449884" cy="230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Utilização em campo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961345" y="876534"/>
            <a:ext cx="656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utilização do P.I.E em campo é simples, com informações objetivas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07195" y="6165114"/>
            <a:ext cx="210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Cadastro da incidência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926760" y="6119928"/>
            <a:ext cx="2103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Informação do serviço executado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384615" y="6165114"/>
            <a:ext cx="103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Evidências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0C9F347-4D9F-86C5-2CA5-09BAB0D75D4D}"/>
              </a:ext>
            </a:extLst>
          </p:cNvPr>
          <p:cNvSpPr txBox="1"/>
          <p:nvPr/>
        </p:nvSpPr>
        <p:spPr>
          <a:xfrm>
            <a:off x="4884097" y="525766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APENAS 4 PASSOS</a:t>
            </a:r>
          </a:p>
        </p:txBody>
      </p:sp>
    </p:spTree>
    <p:extLst>
      <p:ext uri="{BB962C8B-B14F-4D97-AF65-F5344CB8AC3E}">
        <p14:creationId xmlns:p14="http://schemas.microsoft.com/office/powerpoint/2010/main" val="175198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FC4887A-7C0A-4772-BE79-0FD2F050A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84" y="2048760"/>
            <a:ext cx="5566468" cy="47314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0AAE5A6-DEB0-C8BA-7B4D-B7D9F30EE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2" y="2075814"/>
            <a:ext cx="5566468" cy="4731498"/>
          </a:xfrm>
          <a:prstGeom prst="rect">
            <a:avLst/>
          </a:prstGeom>
        </p:spPr>
      </p:pic>
      <p:sp>
        <p:nvSpPr>
          <p:cNvPr id="4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3926760" y="0"/>
            <a:ext cx="4214998" cy="659342"/>
          </a:xfrm>
        </p:spPr>
        <p:txBody>
          <a:bodyPr/>
          <a:lstStyle/>
          <a:p>
            <a:pPr algn="ctr"/>
            <a:r>
              <a:rPr lang="pt-BR" dirty="0"/>
              <a:t>P.I.E</a:t>
            </a:r>
          </a:p>
        </p:txBody>
      </p:sp>
      <p:sp>
        <p:nvSpPr>
          <p:cNvPr id="5" name="Subtítulo 1"/>
          <p:cNvSpPr txBox="1">
            <a:spLocks/>
          </p:cNvSpPr>
          <p:nvPr/>
        </p:nvSpPr>
        <p:spPr>
          <a:xfrm>
            <a:off x="4867398" y="843922"/>
            <a:ext cx="2333722" cy="27662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Utilização ADMINISTRATIVA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750603" y="1305123"/>
            <a:ext cx="728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As informações armazenadas na lista no SharePoint podem ser</a:t>
            </a:r>
          </a:p>
          <a:p>
            <a:r>
              <a:rPr lang="pt-BR" dirty="0"/>
              <a:t>facilmente convertidas para uma tabela no Excel com seus respectivos links.</a:t>
            </a:r>
          </a:p>
        </p:txBody>
      </p:sp>
      <p:pic>
        <p:nvPicPr>
          <p:cNvPr id="3" name="Imagem 2">
            <a:hlinkClick r:id="rId3" action="ppaction://hlinksldjump"/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24688" y="2292302"/>
            <a:ext cx="4676775" cy="2998836"/>
          </a:xfrm>
          <a:prstGeom prst="rect">
            <a:avLst/>
          </a:prstGeom>
        </p:spPr>
      </p:pic>
      <p:pic>
        <p:nvPicPr>
          <p:cNvPr id="6" name="Imagem 5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1549" y="2292338"/>
            <a:ext cx="4691063" cy="30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2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 txBox="1">
            <a:spLocks/>
          </p:cNvSpPr>
          <p:nvPr/>
        </p:nvSpPr>
        <p:spPr>
          <a:xfrm>
            <a:off x="3926760" y="0"/>
            <a:ext cx="4214998" cy="659342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/>
              <a:t>P.I.E</a:t>
            </a:r>
          </a:p>
        </p:txBody>
      </p:sp>
      <p:sp>
        <p:nvSpPr>
          <p:cNvPr id="8" name="Subtítulo 1"/>
          <p:cNvSpPr txBox="1">
            <a:spLocks/>
          </p:cNvSpPr>
          <p:nvPr/>
        </p:nvSpPr>
        <p:spPr>
          <a:xfrm>
            <a:off x="4867398" y="843922"/>
            <a:ext cx="2333722" cy="27662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EXEMPLO NA PRÁTICA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865054"/>
              </p:ext>
            </p:extLst>
          </p:nvPr>
        </p:nvGraphicFramePr>
        <p:xfrm>
          <a:off x="2850836" y="2294230"/>
          <a:ext cx="6366845" cy="40774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3369">
                  <a:extLst>
                    <a:ext uri="{9D8B030D-6E8A-4147-A177-3AD203B41FA5}">
                      <a16:colId xmlns:a16="http://schemas.microsoft.com/office/drawing/2014/main" val="3870069104"/>
                    </a:ext>
                  </a:extLst>
                </a:gridCol>
                <a:gridCol w="1273369">
                  <a:extLst>
                    <a:ext uri="{9D8B030D-6E8A-4147-A177-3AD203B41FA5}">
                      <a16:colId xmlns:a16="http://schemas.microsoft.com/office/drawing/2014/main" val="1961816567"/>
                    </a:ext>
                  </a:extLst>
                </a:gridCol>
                <a:gridCol w="1273369">
                  <a:extLst>
                    <a:ext uri="{9D8B030D-6E8A-4147-A177-3AD203B41FA5}">
                      <a16:colId xmlns:a16="http://schemas.microsoft.com/office/drawing/2014/main" val="824382716"/>
                    </a:ext>
                  </a:extLst>
                </a:gridCol>
                <a:gridCol w="1273369">
                  <a:extLst>
                    <a:ext uri="{9D8B030D-6E8A-4147-A177-3AD203B41FA5}">
                      <a16:colId xmlns:a16="http://schemas.microsoft.com/office/drawing/2014/main" val="1168770269"/>
                    </a:ext>
                  </a:extLst>
                </a:gridCol>
                <a:gridCol w="1273369">
                  <a:extLst>
                    <a:ext uri="{9D8B030D-6E8A-4147-A177-3AD203B41FA5}">
                      <a16:colId xmlns:a16="http://schemas.microsoft.com/office/drawing/2014/main" val="1356771924"/>
                    </a:ext>
                  </a:extLst>
                </a:gridCol>
              </a:tblGrid>
              <a:tr h="7246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INCIDENCIA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RETORNO DA EQUIPE APP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VALOR PELO BAREMOS DA EQUIPE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RETORNO DO COS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VALOR PELO BAREMOS DO COS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extLst>
                  <a:ext uri="{0D108BD9-81ED-4DB2-BD59-A6C34878D82A}">
                    <a16:rowId xmlns:a16="http://schemas.microsoft.com/office/drawing/2014/main" val="3367509070"/>
                  </a:ext>
                </a:extLst>
              </a:tr>
              <a:tr h="31324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BA02038080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Foi verificado cabo de MT partido Fase (B) proximo a chave fusivel 79055. foi feito 2 emenda de MT cabo 35, nivelado 2 vão, feito 4 poda de 1 vão, colocado 2 fase no isolador com amarração. gasto 2 luvas cabo 35 2 protetor de estribo 2 metro de cabo 35mm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R$ 2.730,75 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BR - Às 04h45min localizado cabo xlpe 50mm partido fase c, não estava no solo e desenergizado a montante do ponto AN79055. (vegetação). Proteção: 50-51-C.  Às 04h30min o Gestor do polo Cícero foi acionado. Às 04h24min fechado a CTL AN80817 normalizando 545 clientes. Às 08h28min fechado a RD 78725 (remoto) normalizando 293 clientes.  Obs1: equipe 55 se apresentou às 04h26min saindo de Mangaratiba.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R$ 178,79 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extLst>
                  <a:ext uri="{0D108BD9-81ED-4DB2-BD59-A6C34878D82A}">
                    <a16:rowId xmlns:a16="http://schemas.microsoft.com/office/drawing/2014/main" val="943982344"/>
                  </a:ext>
                </a:extLst>
              </a:tr>
            </a:tbl>
          </a:graphicData>
        </a:graphic>
      </p:graphicFrame>
      <p:cxnSp>
        <p:nvCxnSpPr>
          <p:cNvPr id="12" name="Conector de Seta Reta 11"/>
          <p:cNvCxnSpPr>
            <a:stCxn id="14" idx="0"/>
            <a:endCxn id="16" idx="3"/>
          </p:cNvCxnSpPr>
          <p:nvPr/>
        </p:nvCxnSpPr>
        <p:spPr>
          <a:xfrm flipH="1" flipV="1">
            <a:off x="3819119" y="1082562"/>
            <a:ext cx="929186" cy="117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15" idx="0"/>
            <a:endCxn id="20" idx="1"/>
          </p:cNvCxnSpPr>
          <p:nvPr/>
        </p:nvCxnSpPr>
        <p:spPr>
          <a:xfrm flipV="1">
            <a:off x="7321660" y="1158525"/>
            <a:ext cx="820098" cy="109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4070971" y="2256248"/>
            <a:ext cx="1354667" cy="4153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644326" y="2256247"/>
            <a:ext cx="1354667" cy="4153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6" name="Imagem 1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403" y="150242"/>
            <a:ext cx="1043716" cy="1864639"/>
          </a:xfrm>
          <a:prstGeom prst="rect">
            <a:avLst/>
          </a:prstGeom>
        </p:spPr>
      </p:pic>
      <p:pic>
        <p:nvPicPr>
          <p:cNvPr id="20" name="Imagem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758" y="102072"/>
            <a:ext cx="3801450" cy="21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36285"/>
              </p:ext>
            </p:extLst>
          </p:nvPr>
        </p:nvGraphicFramePr>
        <p:xfrm>
          <a:off x="2455332" y="2499320"/>
          <a:ext cx="6934115" cy="4102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823">
                  <a:extLst>
                    <a:ext uri="{9D8B030D-6E8A-4147-A177-3AD203B41FA5}">
                      <a16:colId xmlns:a16="http://schemas.microsoft.com/office/drawing/2014/main" val="575530692"/>
                    </a:ext>
                  </a:extLst>
                </a:gridCol>
                <a:gridCol w="1386823">
                  <a:extLst>
                    <a:ext uri="{9D8B030D-6E8A-4147-A177-3AD203B41FA5}">
                      <a16:colId xmlns:a16="http://schemas.microsoft.com/office/drawing/2014/main" val="207959733"/>
                    </a:ext>
                  </a:extLst>
                </a:gridCol>
                <a:gridCol w="1386823">
                  <a:extLst>
                    <a:ext uri="{9D8B030D-6E8A-4147-A177-3AD203B41FA5}">
                      <a16:colId xmlns:a16="http://schemas.microsoft.com/office/drawing/2014/main" val="1816401515"/>
                    </a:ext>
                  </a:extLst>
                </a:gridCol>
                <a:gridCol w="1386823">
                  <a:extLst>
                    <a:ext uri="{9D8B030D-6E8A-4147-A177-3AD203B41FA5}">
                      <a16:colId xmlns:a16="http://schemas.microsoft.com/office/drawing/2014/main" val="3541933536"/>
                    </a:ext>
                  </a:extLst>
                </a:gridCol>
                <a:gridCol w="1386823">
                  <a:extLst>
                    <a:ext uri="{9D8B030D-6E8A-4147-A177-3AD203B41FA5}">
                      <a16:colId xmlns:a16="http://schemas.microsoft.com/office/drawing/2014/main" val="189188050"/>
                    </a:ext>
                  </a:extLst>
                </a:gridCol>
              </a:tblGrid>
              <a:tr h="750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INCIDENCIA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RETORNO DA EQUIPE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VALOR PELO BAREMOS DA EQUIPE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RETORNO DO COS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VALOR PELO BAREMOS DO COS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extLst>
                  <a:ext uri="{0D108BD9-81ED-4DB2-BD59-A6C34878D82A}">
                    <a16:rowId xmlns:a16="http://schemas.microsoft.com/office/drawing/2014/main" val="2702290000"/>
                  </a:ext>
                </a:extLst>
              </a:tr>
              <a:tr h="3242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0017747801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Feito 06 emendas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Percorrido 1 km de rede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Trocado 10m cabo 15kv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Feito 01 operação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Trocado 09 elos 10k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R$ 21.615,63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BR0136802867 - Equipe(s)  AN001 / AN0001-A- Deslocamento às10H00//18H00  20h55min. Chegada às11H12//18H40  22h40min. Normalizado às 00h40min. Causa DTNI  Na fusível AN557577 normalizado  6elo/elos 9K na(s) fase(s) . Na fusível intermediária *, normalizado * elo/elos K na(s) fase(s). Monitor de Ramal: NÃO/SIM. (OBS). Incidência atribuída às hmin. Escalonada às hmin.REFEITO EMNDADO 10 METROS DE CABO 15KV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R$ 3.831,31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1023" marR="41023" marT="0" marB="0" anchor="ctr"/>
                </a:tc>
                <a:extLst>
                  <a:ext uri="{0D108BD9-81ED-4DB2-BD59-A6C34878D82A}">
                    <a16:rowId xmlns:a16="http://schemas.microsoft.com/office/drawing/2014/main" val="4114943290"/>
                  </a:ext>
                </a:extLst>
              </a:tr>
            </a:tbl>
          </a:graphicData>
        </a:graphic>
      </p:graphicFrame>
      <p:cxnSp>
        <p:nvCxnSpPr>
          <p:cNvPr id="8" name="Conector de Seta Reta 7"/>
          <p:cNvCxnSpPr>
            <a:stCxn id="10" idx="0"/>
            <a:endCxn id="2049" idx="3"/>
          </p:cNvCxnSpPr>
          <p:nvPr/>
        </p:nvCxnSpPr>
        <p:spPr>
          <a:xfrm flipH="1" flipV="1">
            <a:off x="4056518" y="1256349"/>
            <a:ext cx="472401" cy="1188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>
            <a:stCxn id="11" idx="0"/>
            <a:endCxn id="2050" idx="1"/>
          </p:cNvCxnSpPr>
          <p:nvPr/>
        </p:nvCxnSpPr>
        <p:spPr>
          <a:xfrm flipV="1">
            <a:off x="7293030" y="1256349"/>
            <a:ext cx="321857" cy="119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3749238" y="2444532"/>
            <a:ext cx="1559362" cy="4227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525793" y="2448884"/>
            <a:ext cx="1534474" cy="4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2049" name="Imagem 6" descr="image0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48" y="218231"/>
            <a:ext cx="1156470" cy="207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Imagem 7" descr="image00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887" y="93686"/>
            <a:ext cx="4436286" cy="232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Espaço Reservado para Texto 2"/>
          <p:cNvSpPr txBox="1">
            <a:spLocks/>
          </p:cNvSpPr>
          <p:nvPr/>
        </p:nvSpPr>
        <p:spPr>
          <a:xfrm>
            <a:off x="3926760" y="0"/>
            <a:ext cx="4214998" cy="659342"/>
          </a:xfrm>
          <a:prstGeom prst="rect">
            <a:avLst/>
          </a:prstGeom>
        </p:spPr>
        <p:txBody>
          <a:bodyPr lIns="0" tIns="0" rIns="0" bIns="0" anchor="b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 smtClean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5000" kern="1200" cap="all" spc="300" baseline="0" dirty="0">
                <a:solidFill>
                  <a:srgbClr val="008C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P.I.E</a:t>
            </a:r>
          </a:p>
        </p:txBody>
      </p:sp>
      <p:sp>
        <p:nvSpPr>
          <p:cNvPr id="21" name="Subtítulo 1"/>
          <p:cNvSpPr txBox="1">
            <a:spLocks/>
          </p:cNvSpPr>
          <p:nvPr/>
        </p:nvSpPr>
        <p:spPr>
          <a:xfrm>
            <a:off x="4867398" y="843922"/>
            <a:ext cx="2333722" cy="27662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spc="300" baseline="0" dirty="0">
                <a:solidFill>
                  <a:srgbClr val="EF8D2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EXEMPLO NA PRÁTICA</a:t>
            </a:r>
          </a:p>
        </p:txBody>
      </p:sp>
    </p:spTree>
    <p:extLst>
      <p:ext uri="{BB962C8B-B14F-4D97-AF65-F5344CB8AC3E}">
        <p14:creationId xmlns:p14="http://schemas.microsoft.com/office/powerpoint/2010/main" val="317935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C13D302-F0E9-FB6E-6064-065BA686F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" y="1905079"/>
            <a:ext cx="5566468" cy="4731498"/>
          </a:xfrm>
          <a:prstGeom prst="rect">
            <a:avLst/>
          </a:prstGeom>
        </p:spPr>
      </p:pic>
      <p:pic>
        <p:nvPicPr>
          <p:cNvPr id="22" name="Imagem 7" descr="image002">
            <a:hlinkClick r:id="" action="ppaction://noaction"/>
            <a:extLst>
              <a:ext uri="{FF2B5EF4-FFF2-40B4-BE49-F238E27FC236}">
                <a16:creationId xmlns:a16="http://schemas.microsoft.com/office/drawing/2014/main" id="{3540E0BC-4AA0-6E0F-8E54-DA725F19699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17" y="2129873"/>
            <a:ext cx="4741200" cy="30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2976AE-34F6-7272-AB96-31CD31E7E53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t="14249" r="21988" b="15088"/>
          <a:stretch/>
        </p:blipFill>
        <p:spPr>
          <a:xfrm>
            <a:off x="7979772" y="904508"/>
            <a:ext cx="3461894" cy="5794700"/>
          </a:xfrm>
          <a:prstGeom prst="rect">
            <a:avLst/>
          </a:prstGeom>
        </p:spPr>
      </p:pic>
      <p:pic>
        <p:nvPicPr>
          <p:cNvPr id="21" name="Imagem 6" descr="image001">
            <a:hlinkClick r:id="" action="ppaction://noaction"/>
            <a:extLst>
              <a:ext uri="{FF2B5EF4-FFF2-40B4-BE49-F238E27FC236}">
                <a16:creationId xmlns:a16="http://schemas.microsoft.com/office/drawing/2014/main" id="{25B8C818-EDA5-7FFE-66FA-283D6DF3E56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635" y="1650721"/>
            <a:ext cx="2905200" cy="443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8D0421E-CCD6-A71A-229F-B879FAF55653}"/>
              </a:ext>
            </a:extLst>
          </p:cNvPr>
          <p:cNvCxnSpPr/>
          <p:nvPr/>
        </p:nvCxnSpPr>
        <p:spPr>
          <a:xfrm flipH="1">
            <a:off x="1785257" y="1095633"/>
            <a:ext cx="1251738" cy="20684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5C367E3-D87B-3CD4-009F-25F345C9D277}"/>
              </a:ext>
            </a:extLst>
          </p:cNvPr>
          <p:cNvCxnSpPr>
            <a:cxnSpLocks/>
          </p:cNvCxnSpPr>
          <p:nvPr/>
        </p:nvCxnSpPr>
        <p:spPr>
          <a:xfrm flipH="1">
            <a:off x="4336902" y="3545709"/>
            <a:ext cx="2966654" cy="631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5F5290E-F09A-8F61-E062-614CA12AA34D}"/>
              </a:ext>
            </a:extLst>
          </p:cNvPr>
          <p:cNvCxnSpPr>
            <a:cxnSpLocks/>
          </p:cNvCxnSpPr>
          <p:nvPr/>
        </p:nvCxnSpPr>
        <p:spPr>
          <a:xfrm flipH="1">
            <a:off x="1785257" y="3477946"/>
            <a:ext cx="1251738" cy="767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34142922-CFA9-FC96-B5B0-3F7351ACDEFC}"/>
              </a:ext>
            </a:extLst>
          </p:cNvPr>
          <p:cNvSpPr/>
          <p:nvPr/>
        </p:nvSpPr>
        <p:spPr>
          <a:xfrm>
            <a:off x="3377140" y="-11444"/>
            <a:ext cx="361450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dirty="0">
                <a:solidFill>
                  <a:srgbClr val="D75823"/>
                </a:solidFill>
                <a:effectLst/>
              </a:rPr>
              <a:t>Fechamento COS</a:t>
            </a:r>
          </a:p>
          <a:p>
            <a:pPr algn="ctr"/>
            <a:r>
              <a:rPr lang="pt-BR" sz="3200" dirty="0">
                <a:solidFill>
                  <a:srgbClr val="D75823"/>
                </a:solidFill>
                <a:effectLst/>
              </a:rPr>
              <a:t>R$ 3.831,31</a:t>
            </a:r>
            <a:endParaRPr lang="pt-BR" sz="3200" b="0" cap="none" spc="0" dirty="0">
              <a:ln w="0"/>
              <a:solidFill>
                <a:srgbClr val="D7582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85606C4-BEDE-218B-5D4D-D38C130D2E59}"/>
              </a:ext>
            </a:extLst>
          </p:cNvPr>
          <p:cNvSpPr/>
          <p:nvPr/>
        </p:nvSpPr>
        <p:spPr>
          <a:xfrm>
            <a:off x="7303556" y="-17632"/>
            <a:ext cx="480587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0"/>
              </a:spcAft>
            </a:pPr>
            <a:r>
              <a:rPr lang="pt-BR" sz="3200" dirty="0">
                <a:solidFill>
                  <a:srgbClr val="EF8D24"/>
                </a:solidFill>
              </a:rPr>
              <a:t>F</a:t>
            </a:r>
            <a:r>
              <a:rPr lang="pt-BR" sz="3200" dirty="0">
                <a:solidFill>
                  <a:srgbClr val="EF8D24"/>
                </a:solidFill>
                <a:effectLst/>
              </a:rPr>
              <a:t>echamento </a:t>
            </a:r>
            <a:r>
              <a:rPr lang="pt-BR" sz="3200" dirty="0">
                <a:solidFill>
                  <a:srgbClr val="EF8D24"/>
                </a:solidFill>
              </a:rPr>
              <a:t>App</a:t>
            </a:r>
          </a:p>
          <a:p>
            <a:pPr algn="ctr">
              <a:spcAft>
                <a:spcPts val="0"/>
              </a:spcAft>
            </a:pPr>
            <a:r>
              <a:rPr lang="pt-BR" sz="3200" dirty="0">
                <a:solidFill>
                  <a:srgbClr val="EF8D24"/>
                </a:solidFill>
                <a:effectLst/>
              </a:rPr>
              <a:t>R$ 21.615,63</a:t>
            </a:r>
            <a:endParaRPr lang="pt-BR" sz="3200" dirty="0">
              <a:solidFill>
                <a:srgbClr val="EF8D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3" name="Imagem 7" descr="image002">
            <a:hlinkClick r:id="" action="ppaction://noaction"/>
            <a:extLst>
              <a:ext uri="{FF2B5EF4-FFF2-40B4-BE49-F238E27FC236}">
                <a16:creationId xmlns:a16="http://schemas.microsoft.com/office/drawing/2014/main" id="{45538836-438C-B1C3-0C3E-25643CF9CCA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995" y="1000509"/>
            <a:ext cx="4294800" cy="254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39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7DCF5A37A74AC428FF1C24FF3AED485" ma:contentTypeVersion="5" ma:contentTypeDescription="Crie um novo documento." ma:contentTypeScope="" ma:versionID="0229352b7c7ab2d6392c036cac8fdd5a">
  <xsd:schema xmlns:xsd="http://www.w3.org/2001/XMLSchema" xmlns:xs="http://www.w3.org/2001/XMLSchema" xmlns:p="http://schemas.microsoft.com/office/2006/metadata/properties" xmlns:ns1="http://schemas.microsoft.com/sharepoint/v3" xmlns:ns2="e7401efc-4660-402e-bc2d-9ecb114f08ac" xmlns:ns3="1d40ab52-cafe-4b6c-95eb-f7ab88bcb200" targetNamespace="http://schemas.microsoft.com/office/2006/metadata/properties" ma:root="true" ma:fieldsID="40a95016a6f4c7180ea1f9a3811a2cdb" ns1:_="" ns2:_="" ns3:_="">
    <xsd:import namespace="http://schemas.microsoft.com/sharepoint/v3"/>
    <xsd:import namespace="e7401efc-4660-402e-bc2d-9ecb114f08ac"/>
    <xsd:import namespace="1d40ab52-cafe-4b6c-95eb-f7ab88bcb20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401efc-4660-402e-bc2d-9ecb114f08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40ab52-cafe-4b6c-95eb-f7ab88bcb20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3671C1-1DEB-4E84-AB15-547888E820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401efc-4660-402e-bc2d-9ecb114f08ac"/>
    <ds:schemaRef ds:uri="1d40ab52-cafe-4b6c-95eb-f7ab88bcb2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8F9E09-CA2C-4E17-91A7-49A9616296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67FC39C-EB6F-4B2E-A2CE-3BE46044CE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</TotalTime>
  <Words>549</Words>
  <Application>Microsoft Office PowerPoint</Application>
  <PresentationFormat>Widescreen</PresentationFormat>
  <Paragraphs>100</Paragraphs>
  <Slides>12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Personalizar design</vt:lpstr>
      <vt:lpstr>P.I.E  Portal integrado Emergência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808</dc:creator>
  <cp:lastModifiedBy>Vinicius Pereira de Campos Rocha</cp:lastModifiedBy>
  <cp:revision>55</cp:revision>
  <dcterms:created xsi:type="dcterms:W3CDTF">2018-01-16T13:09:56Z</dcterms:created>
  <dcterms:modified xsi:type="dcterms:W3CDTF">2022-07-07T11:13:24Z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0x01010097DCF5A37A74AC428FF1C24FF3AED485</vt:lpwstr>
  </property>
</Properties>
</file>